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7" r:id="rId4"/>
    <p:sldId id="282" r:id="rId5"/>
    <p:sldId id="263" r:id="rId6"/>
    <p:sldId id="298" r:id="rId7"/>
    <p:sldId id="285" r:id="rId8"/>
    <p:sldId id="301" r:id="rId9"/>
    <p:sldId id="299" r:id="rId10"/>
    <p:sldId id="300" r:id="rId11"/>
    <p:sldId id="295" r:id="rId12"/>
    <p:sldId id="288" r:id="rId13"/>
    <p:sldId id="289" r:id="rId14"/>
    <p:sldId id="291" r:id="rId15"/>
    <p:sldId id="292" r:id="rId16"/>
    <p:sldId id="272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78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23F3-0911-4418-9C60-A471664B0714}" type="datetimeFigureOut">
              <a:rPr lang="es-MX" smtClean="0"/>
              <a:t>10/03/2016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B97A-1C78-41EE-A013-1DAB0C53FE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024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23F3-0911-4418-9C60-A471664B0714}" type="datetimeFigureOut">
              <a:rPr lang="es-MX" smtClean="0"/>
              <a:t>10/03/2016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B97A-1C78-41EE-A013-1DAB0C53FE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275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23F3-0911-4418-9C60-A471664B0714}" type="datetimeFigureOut">
              <a:rPr lang="es-MX" smtClean="0"/>
              <a:t>10/03/2016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B97A-1C78-41EE-A013-1DAB0C53FE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261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23F3-0911-4418-9C60-A471664B0714}" type="datetimeFigureOut">
              <a:rPr lang="es-MX" smtClean="0"/>
              <a:t>10/03/2016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B97A-1C78-41EE-A013-1DAB0C53FE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97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23F3-0911-4418-9C60-A471664B0714}" type="datetimeFigureOut">
              <a:rPr lang="es-MX" smtClean="0"/>
              <a:t>10/03/2016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B97A-1C78-41EE-A013-1DAB0C53FE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377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23F3-0911-4418-9C60-A471664B0714}" type="datetimeFigureOut">
              <a:rPr lang="es-MX" smtClean="0"/>
              <a:t>10/03/2016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B97A-1C78-41EE-A013-1DAB0C53FE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4464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23F3-0911-4418-9C60-A471664B0714}" type="datetimeFigureOut">
              <a:rPr lang="es-MX" smtClean="0"/>
              <a:t>10/03/2016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B97A-1C78-41EE-A013-1DAB0C53FE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304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23F3-0911-4418-9C60-A471664B0714}" type="datetimeFigureOut">
              <a:rPr lang="es-MX" smtClean="0"/>
              <a:t>10/03/2016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B97A-1C78-41EE-A013-1DAB0C53FE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384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23F3-0911-4418-9C60-A471664B0714}" type="datetimeFigureOut">
              <a:rPr lang="es-MX" smtClean="0"/>
              <a:t>10/03/2016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B97A-1C78-41EE-A013-1DAB0C53FE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4009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23F3-0911-4418-9C60-A471664B0714}" type="datetimeFigureOut">
              <a:rPr lang="es-MX" smtClean="0"/>
              <a:t>10/03/2016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B97A-1C78-41EE-A013-1DAB0C53FE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568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23F3-0911-4418-9C60-A471664B0714}" type="datetimeFigureOut">
              <a:rPr lang="es-MX" smtClean="0"/>
              <a:t>10/03/2016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B97A-1C78-41EE-A013-1DAB0C53FE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217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823F3-0911-4418-9C60-A471664B0714}" type="datetimeFigureOut">
              <a:rPr lang="es-MX" smtClean="0"/>
              <a:t>10/03/2016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1B97A-1C78-41EE-A013-1DAB0C53FE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8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El debate por el salario mínimo: Comentarios sobre trabajo OIT</a:t>
            </a:r>
            <a:endParaRPr lang="es-MX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Dr. Raymundo M. Campos Vázquez</a:t>
            </a:r>
          </a:p>
          <a:p>
            <a:r>
              <a:rPr lang="es-MX" dirty="0" smtClean="0"/>
              <a:t>El Colegio de México</a:t>
            </a:r>
          </a:p>
          <a:p>
            <a:endParaRPr lang="es-MX" dirty="0"/>
          </a:p>
          <a:p>
            <a:r>
              <a:rPr lang="es-MX" dirty="0" smtClean="0"/>
              <a:t>Marzo 2016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1995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OECD</a:t>
            </a:r>
            <a:endParaRPr lang="es-MX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6643" y="2202024"/>
            <a:ext cx="9105178" cy="247794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1006" y="475133"/>
            <a:ext cx="6088186" cy="121555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186657"/>
            <a:ext cx="2487975" cy="381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6204" y="5102677"/>
            <a:ext cx="8770776" cy="654311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5075853" y="6055567"/>
            <a:ext cx="1539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p. 102</a:t>
            </a:r>
            <a:endParaRPr lang="es-MX" dirty="0"/>
          </a:p>
        </p:txBody>
      </p:sp>
      <p:cxnSp>
        <p:nvCxnSpPr>
          <p:cNvPr id="11" name="Conector recto 10"/>
          <p:cNvCxnSpPr/>
          <p:nvPr/>
        </p:nvCxnSpPr>
        <p:spPr>
          <a:xfrm>
            <a:off x="2752531" y="3648269"/>
            <a:ext cx="752047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V="1">
            <a:off x="1586204" y="3968625"/>
            <a:ext cx="6469221" cy="24877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V="1">
            <a:off x="1682618" y="5654351"/>
            <a:ext cx="7116149" cy="312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8055425" y="5337110"/>
            <a:ext cx="2242460" cy="6222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1589308" y="4547124"/>
            <a:ext cx="752047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V="1">
            <a:off x="7007290" y="4245423"/>
            <a:ext cx="3275041" cy="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13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2091" y="365125"/>
            <a:ext cx="10801709" cy="1325563"/>
          </a:xfrm>
        </p:spPr>
        <p:txBody>
          <a:bodyPr>
            <a:normAutofit/>
          </a:bodyPr>
          <a:lstStyle/>
          <a:p>
            <a:r>
              <a:rPr lang="es-MX" sz="3400" dirty="0" smtClean="0"/>
              <a:t>Comentarios generales sobre estudios OIT y mi lectura de literatura en el tema</a:t>
            </a:r>
            <a:endParaRPr lang="es-MX" sz="3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Se está de acuerdo en que el SM </a:t>
            </a:r>
            <a:r>
              <a:rPr lang="es-MX" b="1" dirty="0" smtClean="0"/>
              <a:t>NO</a:t>
            </a:r>
            <a:r>
              <a:rPr lang="es-MX" dirty="0" smtClean="0"/>
              <a:t> es la solución a terminar con la pobreza.</a:t>
            </a:r>
          </a:p>
          <a:p>
            <a:endParaRPr lang="es-MX" dirty="0" smtClean="0"/>
          </a:p>
          <a:p>
            <a:r>
              <a:rPr lang="es-MX" dirty="0" smtClean="0"/>
              <a:t>El SM </a:t>
            </a:r>
            <a:r>
              <a:rPr lang="es-MX" b="1" dirty="0" smtClean="0"/>
              <a:t>tampoco</a:t>
            </a:r>
            <a:r>
              <a:rPr lang="es-MX" dirty="0" smtClean="0"/>
              <a:t> es la solución a elevar el salario promedio de los trabajadores.</a:t>
            </a:r>
          </a:p>
          <a:p>
            <a:endParaRPr lang="es-MX" dirty="0" smtClean="0"/>
          </a:p>
          <a:p>
            <a:r>
              <a:rPr lang="es-MX" dirty="0" smtClean="0"/>
              <a:t>El SM es una </a:t>
            </a:r>
            <a:r>
              <a:rPr lang="es-MX" b="1" dirty="0" smtClean="0"/>
              <a:t>herramienta de política pública </a:t>
            </a:r>
            <a:r>
              <a:rPr lang="es-MX" dirty="0" smtClean="0"/>
              <a:t>para mejorar los ingresos de una pequeña parte de la población trabajadora.</a:t>
            </a:r>
          </a:p>
          <a:p>
            <a:endParaRPr lang="es-MX" dirty="0" smtClean="0"/>
          </a:p>
          <a:p>
            <a:r>
              <a:rPr lang="es-MX" b="1" dirty="0" smtClean="0"/>
              <a:t>Balanza</a:t>
            </a:r>
            <a:r>
              <a:rPr lang="es-MX" dirty="0" smtClean="0"/>
              <a:t>: Beneficios para esa parte vs Costos para los demás.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969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Debate entre economistas mexicanos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Hice una encuesta a más de 300 economistas de El Colegio de México (11), CIDE (16), ITAM (5), ITESM (7), Ibero (6), UNAM (3) y UAM (6). Tasa de respuesta de 20%.</a:t>
            </a:r>
          </a:p>
          <a:p>
            <a:r>
              <a:rPr lang="es-MX" dirty="0" smtClean="0"/>
              <a:t>Encuesta la hice en Agosto 2014, cuando el SM $65.6.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705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000" dirty="0"/>
              <a:t>Aumentar el salario mínimo a $80 al día haría mucho más difícil para los trabajadores de bajos ingresos conseguir un trabajo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135" y="1964954"/>
            <a:ext cx="5244991" cy="4038984"/>
          </a:xfrm>
        </p:spPr>
      </p:pic>
      <p:sp>
        <p:nvSpPr>
          <p:cNvPr id="6" name="CuadroTexto 5"/>
          <p:cNvSpPr txBox="1"/>
          <p:nvPr/>
        </p:nvSpPr>
        <p:spPr>
          <a:xfrm>
            <a:off x="9069355" y="2351314"/>
            <a:ext cx="2696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64% parcial o totalmente desacuerdo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44913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000" dirty="0"/>
              <a:t>El nivel general de precios aumentaría en la misma proporción que el aumento en el salario mínimo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836" y="1927632"/>
            <a:ext cx="5244991" cy="4038984"/>
          </a:xfrm>
        </p:spPr>
      </p:pic>
      <p:sp>
        <p:nvSpPr>
          <p:cNvPr id="6" name="CuadroTexto 5"/>
          <p:cNvSpPr txBox="1"/>
          <p:nvPr/>
        </p:nvSpPr>
        <p:spPr>
          <a:xfrm>
            <a:off x="9069355" y="2351314"/>
            <a:ext cx="2696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86% parcial o totalmente desacuerdo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31922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000" dirty="0"/>
              <a:t>Los beneficios de un aumento en el salario mínimo a $80 superan los costos de dicha política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466" y="1974285"/>
            <a:ext cx="5244991" cy="4038984"/>
          </a:xfrm>
        </p:spPr>
      </p:pic>
      <p:sp>
        <p:nvSpPr>
          <p:cNvPr id="6" name="CuadroTexto 5"/>
          <p:cNvSpPr txBox="1"/>
          <p:nvPr/>
        </p:nvSpPr>
        <p:spPr>
          <a:xfrm>
            <a:off x="9069355" y="2351314"/>
            <a:ext cx="2696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60% parcial o totalmente de acuerdo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5595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1418253"/>
            <a:ext cx="10515600" cy="4661193"/>
          </a:xfrm>
        </p:spPr>
        <p:txBody>
          <a:bodyPr>
            <a:normAutofit lnSpcReduction="10000"/>
          </a:bodyPr>
          <a:lstStyle/>
          <a:p>
            <a:r>
              <a:rPr lang="es-MX" sz="2600" dirty="0"/>
              <a:t>No sabemos </a:t>
            </a:r>
            <a:r>
              <a:rPr lang="es-MX" sz="2600" dirty="0" smtClean="0"/>
              <a:t>con </a:t>
            </a:r>
            <a:r>
              <a:rPr lang="es-MX" sz="2600" dirty="0"/>
              <a:t>certidumbre qué pueda </a:t>
            </a:r>
            <a:r>
              <a:rPr lang="es-MX" sz="2600" dirty="0" smtClean="0"/>
              <a:t>ocurrir, pero…</a:t>
            </a:r>
          </a:p>
          <a:p>
            <a:endParaRPr lang="es-MX" sz="2600" dirty="0" smtClean="0"/>
          </a:p>
          <a:p>
            <a:r>
              <a:rPr lang="es-MX" sz="2600" dirty="0" smtClean="0"/>
              <a:t>La </a:t>
            </a:r>
            <a:r>
              <a:rPr lang="es-MX" sz="2600" dirty="0"/>
              <a:t>evidencia más contundente apunta a que cuando el incremento del salario mínimo es “modesto” y se tiene un nivel bajo de antemano los efectos de incrementar el salario mínimo en empleo son nulos</a:t>
            </a:r>
          </a:p>
          <a:p>
            <a:endParaRPr lang="es-MX" sz="2600" dirty="0" smtClean="0"/>
          </a:p>
          <a:p>
            <a:r>
              <a:rPr lang="es-MX" sz="2600" dirty="0" smtClean="0"/>
              <a:t>Algo </a:t>
            </a:r>
            <a:r>
              <a:rPr lang="es-MX" sz="2600" dirty="0"/>
              <a:t>del efecto se traslada a precios. No sabemos qué tanto se traslada a otros canales</a:t>
            </a:r>
            <a:r>
              <a:rPr lang="es-MX" sz="2600" dirty="0" smtClean="0"/>
              <a:t>.</a:t>
            </a:r>
          </a:p>
          <a:p>
            <a:endParaRPr lang="es-MX" sz="2600" dirty="0"/>
          </a:p>
          <a:p>
            <a:r>
              <a:rPr lang="es-MX" sz="2600" dirty="0" smtClean="0"/>
              <a:t>Homologación del SM en México a fines de 2012 no tuvo repercusiones en términos de precio o empleo. Difícil generalizar a aumentos mayores.</a:t>
            </a:r>
          </a:p>
          <a:p>
            <a:endParaRPr lang="es-MX" sz="2600" dirty="0"/>
          </a:p>
        </p:txBody>
      </p:sp>
    </p:spTree>
    <p:extLst>
      <p:ext uri="{BB962C8B-B14F-4D97-AF65-F5344CB8AC3E}">
        <p14:creationId xmlns:p14="http://schemas.microsoft.com/office/powerpoint/2010/main" val="415670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Comentarios sobre trabajo OIT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Recibí tres trabajos: </a:t>
            </a:r>
          </a:p>
          <a:p>
            <a:pPr lvl="1"/>
            <a:r>
              <a:rPr lang="es-MX" dirty="0" smtClean="0"/>
              <a:t>Comparación internacional y en América Latina sobre incrementos del salario mínimo y su impacto en empleo y distribución salarial.</a:t>
            </a:r>
          </a:p>
          <a:p>
            <a:pPr lvl="1"/>
            <a:r>
              <a:rPr lang="es-MX" dirty="0" smtClean="0"/>
              <a:t>Relación agregada entre salario mínimo, empleo y PIB</a:t>
            </a:r>
          </a:p>
          <a:p>
            <a:pPr lvl="1"/>
            <a:r>
              <a:rPr lang="es-MX" dirty="0" smtClean="0"/>
              <a:t>Análisis de homologación del salario mínimo en 2012 por zonas en México.</a:t>
            </a:r>
          </a:p>
          <a:p>
            <a:pPr lvl="1"/>
            <a:endParaRPr lang="es-MX" dirty="0"/>
          </a:p>
          <a:p>
            <a:r>
              <a:rPr lang="es-MX" dirty="0" smtClean="0"/>
              <a:t>Los trabajos tienen rigor académico</a:t>
            </a:r>
          </a:p>
          <a:p>
            <a:endParaRPr lang="es-MX" dirty="0"/>
          </a:p>
          <a:p>
            <a:r>
              <a:rPr lang="es-MX" dirty="0" smtClean="0"/>
              <a:t>Los trabajos reconocen que es muy difícil realizar un análisis sobre el salario mínimo en México – difícil identificar un efecto.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546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5871"/>
          </a:xfrm>
        </p:spPr>
        <p:txBody>
          <a:bodyPr>
            <a:normAutofit/>
          </a:bodyPr>
          <a:lstStyle/>
          <a:p>
            <a:r>
              <a:rPr lang="es-MX" sz="4000" dirty="0" smtClean="0"/>
              <a:t>Comparación internacional 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64234" y="1423358"/>
            <a:ext cx="10886536" cy="4753605"/>
          </a:xfrm>
        </p:spPr>
        <p:txBody>
          <a:bodyPr>
            <a:noAutofit/>
          </a:bodyPr>
          <a:lstStyle/>
          <a:p>
            <a:r>
              <a:rPr lang="es-MX" sz="1900" dirty="0" smtClean="0"/>
              <a:t>Muy difícil obtener algo de estudios en América Latina: No se tienen casos como en EU donde haya un grupo de tratamiento y control. </a:t>
            </a:r>
          </a:p>
          <a:p>
            <a:endParaRPr lang="es-MX" sz="1900" dirty="0"/>
          </a:p>
          <a:p>
            <a:r>
              <a:rPr lang="es-MX" sz="1900" dirty="0" smtClean="0"/>
              <a:t>¿Qué hubiera pasado sin el incremento del SM?</a:t>
            </a:r>
          </a:p>
          <a:p>
            <a:endParaRPr lang="es-MX" sz="1900" dirty="0"/>
          </a:p>
          <a:p>
            <a:r>
              <a:rPr lang="es-MX" sz="1900" dirty="0" smtClean="0"/>
              <a:t>Se incluye revisión de casos en Argentina, Brasil, Chile, Colombia, Costa Rica, Nicaragua, Honduras.</a:t>
            </a:r>
          </a:p>
          <a:p>
            <a:endParaRPr lang="es-MX" sz="1900" dirty="0"/>
          </a:p>
          <a:p>
            <a:r>
              <a:rPr lang="es-MX" sz="1900" dirty="0" smtClean="0"/>
              <a:t>En la gran mayoría de casos, no se encuentra una relación entre salario mínimo y empleo. Excepción Chile y Nicaragua.</a:t>
            </a:r>
          </a:p>
          <a:p>
            <a:endParaRPr lang="es-MX" sz="1900" dirty="0"/>
          </a:p>
          <a:p>
            <a:r>
              <a:rPr lang="es-MX" sz="1900" dirty="0" smtClean="0"/>
              <a:t>Se concluye que mientras el SM sea más bajo en términos relativos al salario mediano, menores o nulos efectos en empleo.</a:t>
            </a:r>
          </a:p>
          <a:p>
            <a:endParaRPr lang="es-MX" sz="1900" dirty="0"/>
          </a:p>
          <a:p>
            <a:r>
              <a:rPr lang="es-MX" sz="1900" dirty="0" smtClean="0"/>
              <a:t>Gran heterogeneidad para grupos específicos.</a:t>
            </a:r>
            <a:endParaRPr lang="es-MX" sz="1900" dirty="0"/>
          </a:p>
        </p:txBody>
      </p:sp>
    </p:spTree>
    <p:extLst>
      <p:ext uri="{BB962C8B-B14F-4D97-AF65-F5344CB8AC3E}">
        <p14:creationId xmlns:p14="http://schemas.microsoft.com/office/powerpoint/2010/main" val="300395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43822"/>
            <a:ext cx="10515600" cy="950491"/>
          </a:xfrm>
        </p:spPr>
        <p:txBody>
          <a:bodyPr/>
          <a:lstStyle/>
          <a:p>
            <a:r>
              <a:rPr lang="es-MX" dirty="0" smtClean="0"/>
              <a:t>Resultados consistentes con libros recientes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88" y="1057080"/>
            <a:ext cx="2897505" cy="428625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267408" y="5486400"/>
            <a:ext cx="3995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Flinn</a:t>
            </a:r>
            <a:r>
              <a:rPr lang="es-MX" dirty="0" smtClean="0"/>
              <a:t> (2011): “Small </a:t>
            </a:r>
            <a:r>
              <a:rPr lang="es-MX" dirty="0" err="1" smtClean="0"/>
              <a:t>changes</a:t>
            </a:r>
            <a:r>
              <a:rPr lang="es-MX" dirty="0" smtClean="0"/>
              <a:t> in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minimum</a:t>
            </a:r>
            <a:r>
              <a:rPr lang="es-MX" dirty="0" smtClean="0"/>
              <a:t> </a:t>
            </a:r>
            <a:r>
              <a:rPr lang="es-MX" dirty="0" err="1" smtClean="0"/>
              <a:t>wage</a:t>
            </a:r>
            <a:r>
              <a:rPr lang="es-MX" dirty="0" smtClean="0"/>
              <a:t> do </a:t>
            </a:r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have</a:t>
            </a:r>
            <a:r>
              <a:rPr lang="es-MX" dirty="0" smtClean="0"/>
              <a:t> </a:t>
            </a:r>
            <a:r>
              <a:rPr lang="es-MX" dirty="0" err="1" smtClean="0"/>
              <a:t>significant</a:t>
            </a:r>
            <a:r>
              <a:rPr lang="es-MX" dirty="0" smtClean="0"/>
              <a:t> </a:t>
            </a:r>
            <a:r>
              <a:rPr lang="es-MX" dirty="0" err="1" smtClean="0"/>
              <a:t>impacts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labor </a:t>
            </a:r>
            <a:r>
              <a:rPr lang="es-MX" dirty="0" err="1" smtClean="0"/>
              <a:t>market</a:t>
            </a:r>
            <a:r>
              <a:rPr lang="es-MX" dirty="0" smtClean="0"/>
              <a:t> </a:t>
            </a:r>
            <a:r>
              <a:rPr lang="es-MX" dirty="0" err="1" smtClean="0"/>
              <a:t>outcomes</a:t>
            </a:r>
            <a:r>
              <a:rPr lang="es-MX" dirty="0" smtClean="0"/>
              <a:t>” (p.34)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230" y="1047750"/>
            <a:ext cx="2863215" cy="428625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6018245" y="5489512"/>
            <a:ext cx="6027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Belmand</a:t>
            </a:r>
            <a:r>
              <a:rPr lang="es-MX" dirty="0" smtClean="0"/>
              <a:t> </a:t>
            </a:r>
            <a:r>
              <a:rPr lang="en-US" dirty="0" smtClean="0"/>
              <a:t>&amp;</a:t>
            </a:r>
            <a:r>
              <a:rPr lang="es-MX" dirty="0" smtClean="0"/>
              <a:t> </a:t>
            </a:r>
            <a:r>
              <a:rPr lang="es-MX" dirty="0" err="1" smtClean="0"/>
              <a:t>Wolfson</a:t>
            </a:r>
            <a:r>
              <a:rPr lang="es-MX" dirty="0" smtClean="0"/>
              <a:t> (2014): “</a:t>
            </a:r>
            <a:r>
              <a:rPr lang="es-MX" dirty="0" err="1" smtClean="0"/>
              <a:t>Evidence</a:t>
            </a:r>
            <a:r>
              <a:rPr lang="es-MX" dirty="0" smtClean="0"/>
              <a:t>  leads </a:t>
            </a:r>
            <a:r>
              <a:rPr lang="es-MX" dirty="0" err="1" smtClean="0"/>
              <a:t>us</a:t>
            </a:r>
            <a:r>
              <a:rPr lang="es-MX" dirty="0" smtClean="0"/>
              <a:t> to </a:t>
            </a:r>
            <a:r>
              <a:rPr lang="es-MX" dirty="0" err="1" smtClean="0"/>
              <a:t>conclude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moderate</a:t>
            </a:r>
            <a:r>
              <a:rPr lang="es-MX" dirty="0" smtClean="0"/>
              <a:t> </a:t>
            </a:r>
            <a:r>
              <a:rPr lang="es-MX" dirty="0" err="1" smtClean="0"/>
              <a:t>increases</a:t>
            </a:r>
            <a:r>
              <a:rPr lang="es-MX" dirty="0" smtClean="0"/>
              <a:t> in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minimum</a:t>
            </a:r>
            <a:r>
              <a:rPr lang="es-MX" dirty="0" smtClean="0"/>
              <a:t> </a:t>
            </a:r>
            <a:r>
              <a:rPr lang="es-MX" dirty="0" err="1" smtClean="0"/>
              <a:t>wage</a:t>
            </a:r>
            <a:r>
              <a:rPr lang="es-MX" dirty="0" smtClean="0"/>
              <a:t> are a </a:t>
            </a:r>
            <a:r>
              <a:rPr lang="es-MX" dirty="0" err="1" smtClean="0"/>
              <a:t>useful</a:t>
            </a:r>
            <a:r>
              <a:rPr lang="es-MX" dirty="0" smtClean="0"/>
              <a:t> </a:t>
            </a:r>
            <a:r>
              <a:rPr lang="es-MX" dirty="0" err="1" smtClean="0"/>
              <a:t>means</a:t>
            </a:r>
            <a:r>
              <a:rPr lang="es-MX" dirty="0" smtClean="0"/>
              <a:t> of </a:t>
            </a:r>
            <a:r>
              <a:rPr lang="es-MX" dirty="0" err="1" smtClean="0"/>
              <a:t>raising</a:t>
            </a:r>
            <a:r>
              <a:rPr lang="es-MX" dirty="0" smtClean="0"/>
              <a:t> </a:t>
            </a:r>
            <a:r>
              <a:rPr lang="es-MX" dirty="0" err="1" smtClean="0"/>
              <a:t>wages</a:t>
            </a:r>
            <a:r>
              <a:rPr lang="es-MX" dirty="0" smtClean="0"/>
              <a:t> in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lower</a:t>
            </a:r>
            <a:r>
              <a:rPr lang="es-MX" dirty="0" smtClean="0"/>
              <a:t> </a:t>
            </a:r>
            <a:r>
              <a:rPr lang="es-MX" dirty="0" err="1" smtClean="0"/>
              <a:t>part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distribution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has </a:t>
            </a:r>
            <a:r>
              <a:rPr lang="es-MX" dirty="0" err="1" smtClean="0"/>
              <a:t>little</a:t>
            </a:r>
            <a:r>
              <a:rPr lang="es-MX" dirty="0" smtClean="0"/>
              <a:t> </a:t>
            </a:r>
            <a:r>
              <a:rPr lang="es-MX" dirty="0" err="1" smtClean="0"/>
              <a:t>or</a:t>
            </a:r>
            <a:r>
              <a:rPr lang="es-MX" dirty="0" smtClean="0"/>
              <a:t> no </a:t>
            </a:r>
            <a:r>
              <a:rPr lang="es-MX" dirty="0" err="1" smtClean="0"/>
              <a:t>effect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employment</a:t>
            </a:r>
            <a:r>
              <a:rPr lang="es-MX" dirty="0" smtClean="0"/>
              <a:t> and </a:t>
            </a:r>
            <a:r>
              <a:rPr lang="es-MX" dirty="0" err="1" smtClean="0"/>
              <a:t>hours</a:t>
            </a:r>
            <a:r>
              <a:rPr lang="es-MX" dirty="0" smtClean="0"/>
              <a:t>” (p.401)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592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/>
              <a:t>¿Porqué el SM no tiene efectos negativos en empleo?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es-MX" dirty="0" smtClean="0"/>
              <a:t>Es necesario explicar a “dónde se va el efecto”</a:t>
            </a:r>
          </a:p>
          <a:p>
            <a:endParaRPr lang="es-MX" dirty="0" smtClean="0"/>
          </a:p>
          <a:p>
            <a:r>
              <a:rPr lang="es-MX" dirty="0" smtClean="0"/>
              <a:t>Varias opciones: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dirty="0" smtClean="0"/>
              <a:t>Mercado no competitivo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dirty="0" smtClean="0"/>
              <a:t>Disminución gastos de operación debido a mayor duración del trabajo: menos vacantes, menos entrenamiento, etc. (</a:t>
            </a:r>
            <a:r>
              <a:rPr lang="es-MX" dirty="0" err="1" smtClean="0"/>
              <a:t>Brochu</a:t>
            </a:r>
            <a:r>
              <a:rPr lang="es-MX" dirty="0" smtClean="0"/>
              <a:t> </a:t>
            </a:r>
            <a:r>
              <a:rPr lang="en-US" dirty="0" smtClean="0"/>
              <a:t>&amp; Green 2013).</a:t>
            </a:r>
            <a:endParaRPr lang="es-MX" dirty="0" smtClean="0"/>
          </a:p>
          <a:p>
            <a:pPr marL="971550" lvl="1" indent="-514350">
              <a:buFont typeface="+mj-lt"/>
              <a:buAutoNum type="arabicPeriod"/>
            </a:pPr>
            <a:r>
              <a:rPr lang="es-MX" dirty="0" smtClean="0"/>
              <a:t>Aumento de productividad – </a:t>
            </a:r>
            <a:r>
              <a:rPr lang="es-MX" dirty="0"/>
              <a:t>Evidencia mixta (</a:t>
            </a:r>
            <a:r>
              <a:rPr lang="es-MX" dirty="0" err="1" smtClean="0"/>
              <a:t>Belmand</a:t>
            </a:r>
            <a:r>
              <a:rPr lang="es-MX" dirty="0" smtClean="0"/>
              <a:t> </a:t>
            </a:r>
            <a:r>
              <a:rPr lang="en-US" dirty="0"/>
              <a:t>&amp;</a:t>
            </a:r>
            <a:r>
              <a:rPr lang="es-MX" dirty="0"/>
              <a:t> </a:t>
            </a:r>
            <a:r>
              <a:rPr lang="es-MX" dirty="0" err="1"/>
              <a:t>Wolfson</a:t>
            </a:r>
            <a:r>
              <a:rPr lang="es-MX" dirty="0"/>
              <a:t> </a:t>
            </a:r>
            <a:r>
              <a:rPr lang="es-MX" dirty="0" smtClean="0"/>
              <a:t>2014)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dirty="0" smtClean="0"/>
              <a:t>Compresión salarial – Evidencia mixta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dirty="0" smtClean="0"/>
              <a:t>Disminución de beneficios – Evidencia mixta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dirty="0" smtClean="0"/>
              <a:t>Precios: evidencia indica </a:t>
            </a:r>
            <a:r>
              <a:rPr lang="es-MX" dirty="0" smtClean="0">
                <a:sym typeface="Symbol"/>
              </a:rPr>
              <a:t>10% en el SM  0.1-0.9% en Precios (0.4% promedio) (Lemos 2008; </a:t>
            </a:r>
            <a:r>
              <a:rPr lang="es-MX" dirty="0" err="1" smtClean="0">
                <a:sym typeface="Symbol"/>
              </a:rPr>
              <a:t>Basker</a:t>
            </a:r>
            <a:r>
              <a:rPr lang="es-MX" dirty="0" smtClean="0">
                <a:sym typeface="Symbol"/>
              </a:rPr>
              <a:t> y </a:t>
            </a:r>
            <a:r>
              <a:rPr lang="es-MX" dirty="0" err="1" smtClean="0">
                <a:sym typeface="Symbol"/>
              </a:rPr>
              <a:t>Khan</a:t>
            </a:r>
            <a:r>
              <a:rPr lang="es-MX" dirty="0" smtClean="0">
                <a:sym typeface="Symbol"/>
              </a:rPr>
              <a:t> 2013; </a:t>
            </a:r>
            <a:r>
              <a:rPr lang="es-MX" dirty="0" err="1"/>
              <a:t>Belmand</a:t>
            </a:r>
            <a:r>
              <a:rPr lang="es-MX" dirty="0"/>
              <a:t> </a:t>
            </a:r>
            <a:r>
              <a:rPr lang="en-US" dirty="0"/>
              <a:t>&amp;</a:t>
            </a:r>
            <a:r>
              <a:rPr lang="es-MX" dirty="0"/>
              <a:t> </a:t>
            </a:r>
            <a:r>
              <a:rPr lang="es-MX" dirty="0" err="1"/>
              <a:t>Wolfson</a:t>
            </a:r>
            <a:r>
              <a:rPr lang="es-MX" dirty="0"/>
              <a:t> </a:t>
            </a:r>
            <a:r>
              <a:rPr lang="es-MX" dirty="0" smtClean="0"/>
              <a:t>2014</a:t>
            </a:r>
            <a:r>
              <a:rPr lang="es-MX" dirty="0" smtClean="0">
                <a:sym typeface="Symbol"/>
              </a:rPr>
              <a:t>).</a:t>
            </a:r>
            <a:endParaRPr lang="es-MX" dirty="0" smtClean="0"/>
          </a:p>
          <a:p>
            <a:pPr marL="571500" indent="-514350"/>
            <a:endParaRPr lang="es-MX" dirty="0" smtClean="0"/>
          </a:p>
          <a:p>
            <a:pPr marL="571500" indent="-514350"/>
            <a:r>
              <a:rPr lang="es-MX" dirty="0" smtClean="0"/>
              <a:t>Los economistas no sabemos a ciencia cierta qué tanto del efecto se va a cada uno de esos componentes</a:t>
            </a:r>
          </a:p>
          <a:p>
            <a:pPr marL="5715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6879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Experimento natural en México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/>
              <a:t>A fines de noviembre de 2012, el salario mínimo de la zona “B” se unificó con el de la zona “A”. </a:t>
            </a:r>
          </a:p>
          <a:p>
            <a:r>
              <a:rPr lang="es-MX" dirty="0"/>
              <a:t>La zona “C” se renombró como zona “B” en esa fecha también. </a:t>
            </a:r>
          </a:p>
          <a:p>
            <a:r>
              <a:rPr lang="es-MX" dirty="0"/>
              <a:t>Si tomamos en cuenta el cambio en el salario mínimo entre noviembre de 2012 y enero de 2013 fue un aumento nominal de 6.9%. </a:t>
            </a:r>
          </a:p>
          <a:p>
            <a:r>
              <a:rPr lang="es-MX" dirty="0"/>
              <a:t>Cuando se compara con el incremento en las otras zonas se obtiene un incremento de 2.9%. </a:t>
            </a:r>
          </a:p>
          <a:p>
            <a:r>
              <a:rPr lang="es-MX" dirty="0"/>
              <a:t>Si incrementos en el salario mínimo tienen impactos negativos en empleo y precios, entonces al comparar esas variables entre las ciudades que formaban la zona “B” con las demás, entonces deberíamos observar esos efectos negativos.</a:t>
            </a:r>
          </a:p>
          <a:p>
            <a:r>
              <a:rPr lang="es-MX" dirty="0"/>
              <a:t>¿Qué impactos tuvo?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741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2499"/>
          </a:xfrm>
        </p:spPr>
        <p:txBody>
          <a:bodyPr/>
          <a:lstStyle/>
          <a:p>
            <a:r>
              <a:rPr lang="es-MX" dirty="0" smtClean="0"/>
              <a:t>Impacto en empleo</a:t>
            </a:r>
            <a:endParaRPr lang="es-MX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601" y="1946204"/>
            <a:ext cx="4861267" cy="3558121"/>
          </a:xfrm>
          <a:prstGeom prst="rect">
            <a:avLst/>
          </a:prstGeom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654" y="1946204"/>
            <a:ext cx="4861267" cy="355812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240971" y="1567543"/>
            <a:ext cx="44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A. Participación laboral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6526654" y="1567543"/>
            <a:ext cx="44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B</a:t>
            </a:r>
            <a:r>
              <a:rPr lang="es-MX" dirty="0" smtClean="0"/>
              <a:t>. Tasa de Informalidad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1045029" y="5640546"/>
            <a:ext cx="105715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Resultados en el documento de OIT y en Campos, Esquivel, Santillán (2015) no muestran evidencia consistente con que el aumento en el salario mínimo costó empleos. Aunque se reconoce en ambos trabajos que el incremento fue pequeño en términos relativos</a:t>
            </a:r>
            <a:r>
              <a:rPr lang="es-MX" dirty="0" smtClean="0"/>
              <a:t>. </a:t>
            </a:r>
            <a:r>
              <a:rPr lang="es-MX" dirty="0" err="1" smtClean="0"/>
              <a:t>Magruder</a:t>
            </a:r>
            <a:r>
              <a:rPr lang="es-MX" dirty="0" smtClean="0"/>
              <a:t> (2013) encuentra que ↑SM → ↓Informalidad Indonesia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4797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Análisis agregado en series de tiempo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200" dirty="0" smtClean="0"/>
              <a:t>Muy complicado estimar relación entre salarios, empleo y salario mínimo.</a:t>
            </a:r>
          </a:p>
          <a:p>
            <a:r>
              <a:rPr lang="es-MX" sz="2200" dirty="0" smtClean="0"/>
              <a:t>40 observaciones desde 2005.</a:t>
            </a:r>
          </a:p>
          <a:p>
            <a:r>
              <a:rPr lang="es-MX" sz="2200" dirty="0" smtClean="0"/>
              <a:t>Agregado no hay relación entre salario mínimo y empleo.</a:t>
            </a:r>
          </a:p>
          <a:p>
            <a:r>
              <a:rPr lang="es-MX" sz="2200" dirty="0" smtClean="0"/>
              <a:t>Por estatus de formalidad cambian resultados.</a:t>
            </a:r>
          </a:p>
          <a:p>
            <a:r>
              <a:rPr lang="es-MX" sz="2200" dirty="0" smtClean="0"/>
              <a:t>Sin embargo, resultados no consistentes al utilizar salario promedio o salario mediano, algunos resultados significativos al 10% otros no. </a:t>
            </a:r>
          </a:p>
          <a:p>
            <a:r>
              <a:rPr lang="es-MX" sz="2200" dirty="0" smtClean="0"/>
              <a:t>Interesante análisis de simulación:</a:t>
            </a:r>
          </a:p>
          <a:p>
            <a:pPr lvl="1"/>
            <a:r>
              <a:rPr lang="es-MX" sz="1800" dirty="0" smtClean="0"/>
              <a:t>“Si el salario mínimo crece al ritmo del PIB… el salario mínimo [en relación con el salario en la mediana] alcanzaría el 60% en aproximadamente 23 años”. (p.7)</a:t>
            </a:r>
          </a:p>
          <a:p>
            <a:pPr lvl="1"/>
            <a:r>
              <a:rPr lang="es-MX" sz="1800" dirty="0" smtClean="0"/>
              <a:t>“Existe un margen apreciable para incrementar el salario mínimo en México sin que esto tenga una repercusión necesariamente negativa en el empleo” (p.49)</a:t>
            </a: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200366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OECD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1006" y="475133"/>
            <a:ext cx="6088186" cy="121555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186657"/>
            <a:ext cx="2487975" cy="38100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5075853" y="6055567"/>
            <a:ext cx="1539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p. 102</a:t>
            </a:r>
            <a:endParaRPr lang="es-MX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6294" y="1657624"/>
            <a:ext cx="10386864" cy="4248653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978090" y="4879910"/>
            <a:ext cx="307910" cy="401217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/>
          <p:cNvSpPr/>
          <p:nvPr/>
        </p:nvSpPr>
        <p:spPr>
          <a:xfrm>
            <a:off x="5834746" y="4883017"/>
            <a:ext cx="307910" cy="472754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68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1070</Words>
  <Application>Microsoft Office PowerPoint</Application>
  <PresentationFormat>Panorámica</PresentationFormat>
  <Paragraphs>90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Tema de Office</vt:lpstr>
      <vt:lpstr>El debate por el salario mínimo: Comentarios sobre trabajo OIT</vt:lpstr>
      <vt:lpstr>Comentarios sobre trabajo OIT</vt:lpstr>
      <vt:lpstr>Comparación internacional </vt:lpstr>
      <vt:lpstr>Resultados consistentes con libros recientes</vt:lpstr>
      <vt:lpstr>¿Porqué el SM no tiene efectos negativos en empleo?</vt:lpstr>
      <vt:lpstr>Experimento natural en México</vt:lpstr>
      <vt:lpstr>Impacto en empleo</vt:lpstr>
      <vt:lpstr>Análisis agregado en series de tiempo</vt:lpstr>
      <vt:lpstr>OECD</vt:lpstr>
      <vt:lpstr>OECD</vt:lpstr>
      <vt:lpstr>Comentarios generales sobre estudios OIT y mi lectura de literatura en el tema</vt:lpstr>
      <vt:lpstr>Debate entre economistas mexicanos</vt:lpstr>
      <vt:lpstr>Aumentar el salario mínimo a $80 al día haría mucho más difícil para los trabajadores de bajos ingresos conseguir un trabajo</vt:lpstr>
      <vt:lpstr>El nivel general de precios aumentaría en la misma proporción que el aumento en el salario mínimo</vt:lpstr>
      <vt:lpstr>Los beneficios de un aumento en el salario mínimo a $80 superan los costos de dicha política</vt:lpstr>
      <vt:lpstr>Conclusiones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debate por el salario mínimo</dc:title>
  <dc:creator>Raymundo Miguel Campos Vazquez</dc:creator>
  <cp:lastModifiedBy>Economia</cp:lastModifiedBy>
  <cp:revision>48</cp:revision>
  <dcterms:created xsi:type="dcterms:W3CDTF">2015-02-10T18:56:09Z</dcterms:created>
  <dcterms:modified xsi:type="dcterms:W3CDTF">2016-03-10T17:48:50Z</dcterms:modified>
</cp:coreProperties>
</file>